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</p:sldIdLst>
  <p:sldSz cx="12192000" cy="6858000"/>
  <p:notesSz cx="6858000" cy="9144000"/>
  <p:embeddedFontLs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rcHIJ+in1/DeOhqogSc/Jhwzd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5432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9588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579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je protokol koji se koristi za veb i on je u suštini tekstualni jezik koji omogućava računarima da međusobno komuniciraju.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Ukoliko korisnik </a:t>
            </a:r>
            <a:r>
              <a:rPr lang="en-US"/>
              <a:t>ž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 da poseti neki sajt i ima tačnu adresu tog sajta (xkcd.com u ovom slučaju), nakon što korisnik unese tu adresu u brauzer i pritisne </a:t>
            </a:r>
            <a:r>
              <a:rPr lang="en-US"/>
              <a:t>“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</a:t>
            </a:r>
            <a:r>
              <a:rPr lang="en-US"/>
              <a:t>”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ili klikne “go”, odigraće se sledeća komunikacija.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Prvo što se dešava i sa čim započinje svaka komunikacija na vebu je to da klijent (brauzer) šalje zahtev (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serveru u kom zahteva neki dokument/podatak. Nakon što pošalje zahtev klijent od tog trenutka čeka na odgovor od strane servera.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server primi request</a:t>
            </a:r>
            <a:r>
              <a:rPr lang="en-US"/>
              <a:t>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započe</a:t>
            </a:r>
            <a:r>
              <a:rPr lang="en-US"/>
              <a:t>će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obradu tog zahteva i na kraju će imati neki dokument ili podatak koji je potrebno poslati klijentu. Sledeći korak je slanje tih podataka od servera ka klijentu (brauzeru) i ta akcija naziva se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Kada brauzer primi te podatke on će ih prikazati korisniku, i time je ciklus komunikacije između klijenta i servera gotov.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06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Ono što korisnik vidi kada koristi brauzer je rezultat onoga što je brauzer dobio od servera na kom se sajt nalazi, a to su HTML i CSS.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brauzer dobije HTML i CSS kod koji se nalaz</a:t>
            </a:r>
            <a:r>
              <a:rPr lang="en-US"/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 responsu dobijenom od servera, on interpretira taj kod i na osnovu njega kreira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stranicu koja je vidljiva u brauzeru.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Osim dela koji se de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 u brauzeru, kreiranj</a:t>
            </a:r>
            <a:r>
              <a:rPr lang="en-US"/>
              <a:t>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sajta de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 se i na serveru.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 malih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sajtova koji se sastoje od par stranica prihvatljivo je kreirati finalne dokumente koji sadrže HTML i CSS i koj</a:t>
            </a:r>
            <a:r>
              <a:rPr lang="en-US"/>
              <a:t>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server samo prosledi brauzeru kada se neka od tih stranica zatraži.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se radi o velikim kompleksnim dinamičkim sajtovima koji koriste podatke iz baze, proces nije tako jednostavan. U tim situacijama koristi se neki od programskih jezika (PHP, Java, Ruby …) na serveru koji dinamički na osnovu podataka u bazi kreira neku stranicu koja sadrži samo HTML i CSS i koja se onda 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alje brauzeru, koji </a:t>
            </a:r>
            <a:r>
              <a:rPr lang="en-US"/>
              <a:t>potom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koristi taj kod da prikaže tu stranicu.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 ovoga se može zaključiti da je brauzer nesvestan na koji se način dolazi do gotovog HTML i CSS koda na serveru, i njega to uop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 i ne interesuje. Sve što je potrebno brauzeru za njegov nesmetani rad je da kad zatra</a:t>
            </a:r>
            <a:r>
              <a:rPr lang="en-US"/>
              <a:t>ž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neku stranicu od servera, kao odgovor dobije validan HTML i CSS kod koji će iskoristiti da napravi vizuelnu reprezentaciju stranice.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58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Ono što korisnik vidi kada koristi brauzer je rezultat onoga što je brauzer dobio od servera na kom se sajt nalazi, a to su HTML i CSS.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brauzer dobije HTML i CSS kod koji se nalaz</a:t>
            </a:r>
            <a:r>
              <a:rPr lang="en-US"/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 responsu dobijenom od servera, on interpretira taj kod i na osnovu njega kreira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stranicu koja je vidljiva u brauzeru.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Osim dela koji se de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 u brauzeru, kreiranj</a:t>
            </a:r>
            <a:r>
              <a:rPr lang="en-US"/>
              <a:t>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sajta de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 se i na serveru.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 malih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sajtova koji se sastoje od par stranica prihvatljivo je kreirati finalne dokumente koji sadrže HTML i CSS i koj</a:t>
            </a:r>
            <a:r>
              <a:rPr lang="en-US"/>
              <a:t>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samo prosledi brauzeru kada se neka od tih stranica zatraži.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se radi o velikim kompleksnim dinamičkim sajtovima koji koriste podatke iz baze, proces nije tako jednostavan. U tim situacijama koristi se neki od programskih jezika (PHP, Java, Ruby…) na serveru koji dinamički na osnovu podataka u bazi kreira neku stranicu koja sadrži samo HTML i CSS i koja se onda 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alje brauzeru, koji </a:t>
            </a:r>
            <a:r>
              <a:rPr lang="en-US"/>
              <a:t>potom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koristi taj kod da prikaže tu stranicu.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 ovoga se može zaključiti da je brauzer nesvestan na koji se način dolazi do gotovog HTML i CSS koda na serveru, i njega to uopste i ne interesuje. Sve što je potrebno brauzeru za njegov nesmetani rad je da kad zatra</a:t>
            </a:r>
            <a:r>
              <a:rPr lang="en-US"/>
              <a:t>ž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neku stranicu od servera, kao odgovor dobije validan HTML i CSS kod koji će iskoristiti da napravi vizuelnu reprezentaciju stranice.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319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Ono što korisnik vidi kada koristi brauzer je rezultat onoga što je brauzer dobio od servera na kom se sajt nalazi, a to su HTML i CSS.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brauzer dobije HTML i CSS kod koji se nalaze u responsu od servera, on interpretira taj kod i na osnovu njega kreira veb stranicu koja je vidljiva u brauzeru.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Osim dela koji se desava u brauzeru, kreiranja veb sajta desava se i na serveru.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 malih veb sajtova koji se sastoje od par stranica prihvatljivo je kreirati finalne dokumente koji sadrže HTML i CSS i koji server samo prosledi brauzeru kada se neka od tih stranica zatraži.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se radi o velikim kompleksnim dinamičkim sajtovima koji koriste podatke iz baze, proces nije tako jednostavan. U tim situacijama koristi se neki od programskih jezika (PHP, Java, Ruby …) na serveru koji dinamički na osnovu podataka u bazi kreiraju neku stranicu koja sadrži samo HTML i CSS i koja se onda salje brauzeru, koji onda koristi taj kod da prikaže tu stranicu.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 ovoga se može zaključiti da je brauzer nesvestan na koji se način dolazi do gotovog HTML i CSS koda na serveru, i njega to uopste i ne interesuje. Sve što je potrebno brauzeru za njegov nesmetani rad je da kad zatrazi neku stranicu od servera, kao odgovor dobije validan HTML i CSS kod koji će iskoristiti da napravi vizuelnu reprezentaciju stranice.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64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Ukoliko posmatramo neki članak u tradicionalnim 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tampanim novinama, svaki članak imaće neku strukturu. Uvek će biti dat naslov tog članka, tekst članka kao i neka slika koja će obogariti sadržaj. Ako se radi o nekom dugom članku, on će obično biti podeljen u više sekcija i svaka od tih sekcija će imati naslov, koji je podnaslov članka. Često su izdvojeni i posebni delovi koji sadrže neke citate iz teksta.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 struktura članaka koju 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tampane novine imaju je veoma slična kada se taj isti članak posmatra online na nekoj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stranici, s tim što se online taj sadržaj često proširuje sa dodatnim audio i video sadržajem.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Slično je i sa formularima koje popunjavamo npr. u banci. Oni su uglavnom podeljeni u sekcije, gde svaka sekcija sadrži listu pitanja i predviđena mesta za odgovor</a:t>
            </a:r>
            <a:r>
              <a:rPr lang="en-US"/>
              <a:t>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 to je ponovo veoma slična struktura onoj koju imaju online formulari (forme).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916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7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i="0" u="none" strike="noStrike" cap="none">
                <a:solidFill>
                  <a:schemeClr val="dk1"/>
                </a:solidFill>
              </a:rPr>
              <a:t>Ono za šta se HTML koristi jeste da opiše strukturu veb</a:t>
            </a:r>
            <a:r>
              <a:rPr lang="en-US"/>
              <a:t>-</a:t>
            </a:r>
            <a:r>
              <a:rPr lang="en-US" sz="1200" i="0" u="none" strike="noStrike" cap="none">
                <a:solidFill>
                  <a:schemeClr val="dk1"/>
                </a:solidFill>
              </a:rPr>
              <a:t>stranice.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2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Kompletan kod HTML dokumenta čiji je izgled dat na prethodnom slajdu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047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kod je sačinjen od karaktera koji se nalaze između uglastih zagrada (&lt;...&gt;) i oni se nazivaju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elementima.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Elementi su uglavnom sačinjeni od dva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taga,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to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“opening tag-a” i “closing tag-a”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koji označavaju kada element zapo</a:t>
            </a:r>
            <a:r>
              <a:rPr lang="en-US"/>
              <a:t>č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inje i kada se završava. S tim što closing tag u odnosu na opening tag ima dodatni karakter “/” koji govori brauzeru da je to closing tag.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slici iznad dat je jo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jedan primer strukture HTML dokumenta gde svaki element ima opening i closing tag. Tagovi mogu imati druge ugnje</a:t>
            </a:r>
            <a:r>
              <a:rPr lang="en-US"/>
              <a:t>ž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dene tagove unutar njih, i na neki način su kontejner koji ima neki sadržaj.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Svaki tag ima neko značenje i nosi neku informaciju koja je korisna za brauzer. Tako npr. značenje tagova sa slike iznad je sledeće: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&lt;html&gt;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 indicira da je sve sto se nalazi između njega i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taga HTML kod</a:t>
            </a:r>
            <a:r>
              <a:rPr lang="en-US"/>
              <a:t>;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&lt;body&gt;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 pokazuje da </a:t>
            </a:r>
            <a:r>
              <a:rPr lang="en-US"/>
              <a:t>će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sve između njega i closing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taga biti prikazano unutar prozora brauzera</a:t>
            </a:r>
            <a:r>
              <a:rPr lang="en-US"/>
              <a:t>;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Sve između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&lt;h1&gt;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&lt;/h1&gt;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 glavni naslov</a:t>
            </a:r>
            <a:r>
              <a:rPr lang="en-US"/>
              <a:t>;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Izme</a:t>
            </a:r>
            <a:r>
              <a:rPr lang="en-US"/>
              <a:t>đ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&lt;p&gt;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&lt;/p&gt;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nalazi se tekst paragrafa.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39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Tagovi mogu nositi jo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dodatnih informacija osim samo tipa taga, a to se postiže pomoću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atributa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Ovi atributi mogu biti deo isključivo opening tag elementa, i sastoje se iz dva dela i to imena atributa (attribute name) i vrednosti koja je dodeljena tom atributu (attribute value).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Ime atributa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govori brauzeru koju informaciju o elementu želimo da mu prenesemo i mora se sastojati od malih slova.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Vrednost atributa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 konkretna informacija koju prenosimo i mora biti obmotana navodnicima. Na konkretnom prime</a:t>
            </a:r>
            <a:r>
              <a:rPr lang="en-US"/>
              <a:t>r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imamo lang atribut koji će brauzeru dati informaciju koji jezik je korišćen unutar paragrafa. Vrednost atributa je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en-us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što govori brauzeru da je korišćena američka varijanta englesk</a:t>
            </a:r>
            <a:r>
              <a:rPr lang="en-US"/>
              <a:t>og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jezika.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Drugi primer je prilično sličan prvom, gde je ponovo korišćen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r>
              <a:rPr lang="en-US" i="1"/>
              <a:t>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atribut, ali je ovog puta za vrednost tog atributa setovana druga vrednost (fr).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Svaki element ima atribute koje je moguće koristiti nad njim, mada su neki od atribut</a:t>
            </a:r>
            <a:r>
              <a:rPr lang="en-US"/>
              <a:t>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zajednički i mogu se koristiti na različitim elementima. Konkretna lista atributa koje element podržava biće data kada budemo obrađivali taj konkretan element.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95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238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 element koji se nalazi pre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elementa, i nosi informacije o stranici. Jedna od tih informacija koje nosi je ime stranice, koje se nalazi u prozoru brauzera, a koje se definiše pomoću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&lt;title&gt;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860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761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Ono što smo naučili je da je brauzeru potreban dokument koji sadrži HTML kod, </a:t>
            </a:r>
            <a:r>
              <a:rPr lang="en-US"/>
              <a:t>koji koristi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prikaže stranicu.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Ono što nismo pomenuli je da je taj dokument običan tekstualni fajl koji ima html ekstenziju. Sve što je potrebno uraditi da bi se dobila jedna prosta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stranica je da se pomoću nekog tekstualnog editora kreira kod koji je dat na slici.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je kod kreiran, potrebno je sačuvati fajl u kome je napisan kod negde na računaru.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Nakon toga pronađite sačuvani fajl i pokrenite ga. Kada to uradite stranica će biti prikazana u vašem brauzeru.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923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5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3047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6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Demonstrate usage of Visual Studio Code IDE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975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je jezik koji prošao kroz dosta promena od njegovog inicijalnog kreiranja. Bilo je više verzija, više pokušaja redefinisanja standarda i sl.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Pošto postoji više verzija HTML-a (HTML 4, XHTML, HTML) koje se međusobno razlikuju, brauzeru je potrebna informacija sa kojom verzijom html-a radi kako bi mogao pravilno da interpretira kod koji se nalazi u dokumentu.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Ovaj set instrukcija o verziji dokumenta koji se daje brauzeru nalazi se na početku dokumenta i naziva se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DOCTYPE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ili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Type Definition (DTD)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630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8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slajdu je dato kako doctype izgleda za različite verzije HTML-a.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008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9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Ukoliko imamo neki d</a:t>
            </a:r>
            <a:r>
              <a:rPr lang="en-US"/>
              <a:t>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koda kome je potrebno dodatno pojašnjenje, da bismo ga lakše razumeli kada se nekada u budućnosti ponovo vratimo na taj deo koda, to možemo učiniti koiršćenjem komentara.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Komentar je deo koda koji koji je vidljiv za programera a koji brauzer potpuno ignoriše.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Svaki HTML komentar mora da započne se &lt;!-- i da se završi sa --&gt;. Sve što se nalazi između smatra </a:t>
            </a:r>
            <a:r>
              <a:rPr lang="en-US"/>
              <a:t>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tekstom komentara.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148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0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9098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Sadržaj HTML dokumenta koji je brauzer primio kada je zatražio stranicu naziva se page source.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njega se najbrže može doći korišćenjem prečice na tastaturi, a to je najčešće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Ctrl + U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25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Ljudi često koriste reči “internet” i “veb (WWW)” kao reči kojima opisuju istu stvar!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Ali ove reči ipak nisu sinonimi i predstavljaju različite stvari.</a:t>
            </a:r>
            <a:endParaRPr/>
          </a:p>
        </p:txBody>
      </p:sp>
      <p:sp>
        <p:nvSpPr>
          <p:cNvPr id="159" name="Google Shape;15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116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Kada želimo da vidimo strukturu stranice onak</a:t>
            </a:r>
            <a:r>
              <a:rPr lang="en-US"/>
              <a:t>o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kako je brauzer vidi, tj. </a:t>
            </a:r>
            <a:r>
              <a:rPr lang="en-US"/>
              <a:t>u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koliko želimo da vidimo kako je stranica interpretirana od strane brauzera, to možemo uraditi “inspektovanjem” stranice.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Ovo je opcija koju svi relevantniji brauzeri pružaju, a prečica na tastaturi za ovu opciju je najčešće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Ctrl + Shift + I</a:t>
            </a:r>
            <a:r>
              <a:rPr lang="en-US" sz="1200" i="0" u="none" strike="noStrike" cap="none">
                <a:solidFill>
                  <a:schemeClr val="dk1"/>
                </a:solidFill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Ako koristite Chrome brauzer, dobijate vrlo moćno okruženje koje osim inspektovanja elemenata na stranici pruža jos mnogo opcija korisniku. Neke od tih opcija koje se tiču strukture </a:t>
            </a:r>
            <a:r>
              <a:rPr lang="en-US"/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izgleda stranice su: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“mobile” izgled stranice,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live editing elemenata na stranici,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detalje o css stilovima,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live editing css stilova</a:t>
            </a:r>
            <a:r>
              <a:rPr lang="en-US"/>
              <a:t>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47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:notes"/>
          <p:cNvSpPr txBox="1">
            <a:spLocks noGrp="1"/>
          </p:cNvSpPr>
          <p:nvPr>
            <p:ph type="body" idx="1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517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63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Internet je hardverska infrastruktura!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 je ogromna mreža koja objedinjuje manje mreže.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Internet povezuje milijarde različitih mrežnih uređaja i na taj način formira mrežu u kojoj bilo koji kompjuter moze da komunicira sa bilo kojim drugim kompjuterom, ukoliko su oba konektovana na internet.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Svrha međusobno povezanih računara jeste da razmenjuju informacije.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Postoji više načina da neka informacija bude prosleđena između dva računara, ali ta razmena informacija (komunikacija) mora da se obavlja po nekom standardu.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Standardizovani metodi za razmenu podataka i dokumenata preko mreže se nazivaju protokoli. I različiti protokoli su namenjeni za korišćenje u različite svrhe.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Internet je rođen 1960. godine pod imenom ARPAnet kao eksperiment u kom je bilo potrebno pronaći rešenje kako vojska može održati komunikaciju ukoliko dođe do nuklearnog rata. Vremenom je počeo da se koristi i u civilne svrhe, najpre za povezivanje univerziteta, a kasnije kako su personalni računari postajali sve rasprostranjeniji, tako se i internet širio sa njima.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17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World Wide Web, WWW ili prosto veb koristi internet da korisnicima obezbedi pristup posebno formatiranim dokumentima (HTML) kao i slikama, audio i video fajlovima.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Svaki dokument na vebu ima jedinstvenu adresu koja se koristi da se pristupi tom dokumentu.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Protokol koji je potrebno koristiti za pristup dokumentima na vebu zove se HTTP (HyperText Transfer Protocol).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Veb su kreirali Tim Berners-Li i Robert Kajo 1990. godine radeći u CERN-u. Veb je najpre korišćen interno u CERN-u, a nešto kasnije je postao otvoren i dostupan svima.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739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Internet je omogućio razvoj veba.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Veb je učinio da se internet ubrzano i dodatno razvije.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Internet je zadužen da omogući komunikaciju između računara, a veb da korisniku prezentuje informacije od značaja.</a:t>
            </a:r>
            <a:endParaRPr/>
          </a:p>
        </p:txBody>
      </p:sp>
      <p:sp>
        <p:nvSpPr>
          <p:cNvPr id="184" name="Google Shape;18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38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84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Ljudi pr</a:t>
            </a:r>
            <a:r>
              <a:rPr lang="en-US"/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stupaju vebu koristeci različite ure</a:t>
            </a:r>
            <a:r>
              <a:rPr lang="en-US"/>
              <a:t>đ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</a:t>
            </a:r>
            <a:r>
              <a:rPr lang="en-US"/>
              <a:t>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kao što su desktop kompjuteri, laptopovi, tableti, mobilni telefoni i drugi uređaji. Ali ono što svi ti uređaji imaju zajedn</a:t>
            </a:r>
            <a:r>
              <a:rPr lang="en-US"/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čko je to da pristupaju dokumentima na vebu na isti način.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Prilikom konzumacije dokumenta na vebu imamo dve strane i to korisničku (klijentsku) stranu koja inicira zahtev (laptop, tablet, telefon...) i serversku stranu gde se zahtev za dokumentom obra</a:t>
            </a:r>
            <a:r>
              <a:rPr lang="en-US"/>
              <a:t>đ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uje i onda dostavlja klijentu.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bi korisnik pristupio vebu on za to koristi softver koji se zove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brauzer (veb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pregledač/veb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čita</a:t>
            </a:r>
            <a:r>
              <a:rPr lang="en-US"/>
              <a:t>č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Popularni primeri ovog sof</a:t>
            </a:r>
            <a:r>
              <a:rPr lang="en-US"/>
              <a:t>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vera su Google Chrome, Firefox, Opera, Safari, Internet Explorer…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bi pristupio nekom dokumentu odnosto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stranici korisnik mora da obezbedi brauzeru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adresu te stranice. To moze učiniti uno</a:t>
            </a:r>
            <a:r>
              <a:rPr lang="en-US"/>
              <a:t>š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enjem kompletne adrese u adres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 brauzera, korišćenjem bukmarka ili klikom na neki link na nekoj veb</a:t>
            </a:r>
            <a:r>
              <a:rPr lang="en-US"/>
              <a:t>-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stranici.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24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Adresa za pristup dokumentima na vebu naziva se Uniform Resource Identifier (UR</a:t>
            </a:r>
            <a:r>
              <a:rPr lang="en-US"/>
              <a:t>L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Svaki dokument i resurs na vebu jednoznačno je određen ovom adresom.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Osnovna struktura URL adrese sastoji se iz tri dela: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/>
              <a:t>p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rotokola,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/>
              <a:t>d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omena,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/>
              <a:t>p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utanje do dokumenta.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37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rotWithShape="1">
          <a:blip r:embed="rId2">
            <a:alphaModFix amt="58000"/>
          </a:blip>
          <a:tile tx="0" ty="0" sx="99996" sy="99996" flip="none" algn="tl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9"/>
          <p:cNvSpPr txBox="1">
            <a:spLocks noGrp="1"/>
          </p:cNvSpPr>
          <p:nvPr>
            <p:ph type="ctrTitle"/>
          </p:nvPr>
        </p:nvSpPr>
        <p:spPr>
          <a:xfrm>
            <a:off x="4969564" y="2481397"/>
            <a:ext cx="6132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Roboto"/>
              <a:buNone/>
              <a:defRPr sz="6000" b="1" i="0" u="none" strike="noStrike" cap="non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EFEFE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oboto"/>
              <a:buNone/>
              <a:defRPr sz="4800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19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  <a:defRPr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1" name="Google Shape;9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87355" cy="118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5029201" y="1540566"/>
            <a:ext cx="6112200" cy="3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1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98" name="Google Shape;98;p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_1">
    <p:bg>
      <p:bgPr>
        <a:blipFill rotWithShape="1">
          <a:blip r:embed="rId2">
            <a:alphaModFix amt="58000"/>
          </a:blip>
          <a:tile tx="0" ty="0" sx="99996" sy="99996" flip="none" algn="tl"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3"/>
          <p:cNvSpPr txBox="1">
            <a:spLocks noGrp="1"/>
          </p:cNvSpPr>
          <p:nvPr>
            <p:ph type="ctrTitle"/>
          </p:nvPr>
        </p:nvSpPr>
        <p:spPr>
          <a:xfrm>
            <a:off x="4969564" y="2481397"/>
            <a:ext cx="6132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Roboto"/>
              <a:buNone/>
              <a:defRPr sz="6000" b="1" i="0" u="none" strike="noStrike" cap="non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4"/>
          <p:cNvSpPr txBox="1">
            <a:spLocks noGrp="1"/>
          </p:cNvSpPr>
          <p:nvPr>
            <p:ph type="title"/>
          </p:nvPr>
        </p:nvSpPr>
        <p:spPr>
          <a:xfrm>
            <a:off x="5029201" y="1540566"/>
            <a:ext cx="6112200" cy="3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1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25" name="Google Shape;125;p4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6" name="Google Shape;126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29" name="Google Shape;129;p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33" name="Google Shape;133;p5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5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38" name="Google Shape;138;p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1" name="Google Shape;141;p5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3iiAh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oo.gl/u5HvG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JwxsNh" TargetMode="External"/><Relationship Id="rId3" Type="http://schemas.openxmlformats.org/officeDocument/2006/relationships/hyperlink" Target="https://goo.gl/gXMZJV" TargetMode="External"/><Relationship Id="rId7" Type="http://schemas.openxmlformats.org/officeDocument/2006/relationships/hyperlink" Target="https://goo.gl/Q8WmV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oo.gl/XDh7xi" TargetMode="External"/><Relationship Id="rId5" Type="http://schemas.openxmlformats.org/officeDocument/2006/relationships/hyperlink" Target="https://goo.gl/k3YAsx" TargetMode="External"/><Relationship Id="rId10" Type="http://schemas.openxmlformats.org/officeDocument/2006/relationships/hyperlink" Target="https://goo.gl/69asdc" TargetMode="External"/><Relationship Id="rId4" Type="http://schemas.openxmlformats.org/officeDocument/2006/relationships/hyperlink" Target="https://goo.gl/txgWDa" TargetMode="External"/><Relationship Id="rId9" Type="http://schemas.openxmlformats.org/officeDocument/2006/relationships/hyperlink" Target="https://goo.gl/GVUiZh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YbEVN5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oo.gl/MXnbxM" TargetMode="External"/><Relationship Id="rId4" Type="http://schemas.openxmlformats.org/officeDocument/2006/relationships/hyperlink" Target="https://goo.gl/u5HvG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References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23" name="Google Shape;223;p11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Web Browser - </a:t>
            </a:r>
            <a:r>
              <a:rPr lang="en-US" i="0" u="sng" strike="noStrike" cap="none">
                <a:solidFill>
                  <a:schemeClr val="hlink"/>
                </a:solidFill>
                <a:hlinkClick r:id="rId3"/>
              </a:rPr>
              <a:t>https://goo.gl/3iiAhm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URL - </a:t>
            </a:r>
            <a:r>
              <a:rPr lang="en-US" i="0" u="sng" strike="noStrike" cap="none">
                <a:solidFill>
                  <a:schemeClr val="hlink"/>
                </a:solidFill>
                <a:hlinkClick r:id="rId4"/>
              </a:rPr>
              <a:t>https://goo.gl/u5HvGE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How Web Page Is Served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30" name="Google Shape;230;p12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HTTP (HyperText Transfer Protocol)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Request - Response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2" descr="https://lh5.googleusercontent.com/gHjkIyE_lztP_H3ulTUVav90Ana0rohbwM6PWcb0ilOwvx0hRU0GL2jS2KB0Ht_JsH5FivbSoW5AbasFpwevf1hIy4fazEZX_YSFROa0mEut_0CXQukQpDueGzFdY_EzgvfRC_D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526" y="3002799"/>
            <a:ext cx="9214950" cy="37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How Web Page Is Constructed </a:t>
            </a:r>
            <a:r>
              <a:rPr lang="en-US">
                <a:solidFill>
                  <a:srgbClr val="FF9900"/>
                </a:solidFill>
              </a:rPr>
              <a:t>I</a:t>
            </a:r>
            <a:endParaRPr i="0" u="none" strike="noStrike" cap="none">
              <a:solidFill>
                <a:srgbClr val="FF9900"/>
              </a:solidFill>
            </a:endParaRPr>
          </a:p>
        </p:txBody>
      </p:sp>
      <p:sp>
        <p:nvSpPr>
          <p:cNvPr id="237" name="Google Shape;237;p13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Server provid</a:t>
            </a:r>
            <a:r>
              <a:rPr lang="en-US"/>
              <a:t>es</a:t>
            </a:r>
            <a:r>
              <a:rPr lang="en-US" i="0" u="none" strike="noStrike" cap="none">
                <a:solidFill>
                  <a:srgbClr val="434343"/>
                </a:solidFill>
              </a:rPr>
              <a:t> (text) code to the browser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Browser interprets </a:t>
            </a:r>
            <a:r>
              <a:rPr lang="en-US"/>
              <a:t>received </a:t>
            </a:r>
            <a:r>
              <a:rPr lang="en-US" i="0" u="none" strike="noStrike" cap="none">
                <a:solidFill>
                  <a:srgbClr val="434343"/>
                </a:solidFill>
              </a:rPr>
              <a:t>code and shows the page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How Web Page Is Constructed </a:t>
            </a:r>
            <a:r>
              <a:rPr lang="en-US">
                <a:solidFill>
                  <a:srgbClr val="FF9900"/>
                </a:solidFill>
              </a:rPr>
              <a:t>II</a:t>
            </a:r>
            <a:endParaRPr i="0" u="none" strike="noStrike" cap="none">
              <a:solidFill>
                <a:srgbClr val="FF9900"/>
              </a:solidFill>
            </a:endParaRPr>
          </a:p>
        </p:txBody>
      </p:sp>
      <p:sp>
        <p:nvSpPr>
          <p:cNvPr id="243" name="Google Shape;243;p14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244" name="Google Shape;24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800" y="1539700"/>
            <a:ext cx="8981975" cy="48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How Web Page Is Constructed </a:t>
            </a:r>
            <a:r>
              <a:rPr lang="en-US">
                <a:solidFill>
                  <a:srgbClr val="FF9900"/>
                </a:solidFill>
              </a:rPr>
              <a:t>III</a:t>
            </a:r>
            <a:endParaRPr i="0" u="none" strike="noStrike" cap="none">
              <a:solidFill>
                <a:srgbClr val="FF9900"/>
              </a:solidFill>
            </a:endParaRPr>
          </a:p>
        </p:txBody>
      </p:sp>
      <p:sp>
        <p:nvSpPr>
          <p:cNvPr id="250" name="Google Shape;250;p15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-419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How server gets HTML code</a:t>
            </a:r>
            <a:endParaRPr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Native HTML document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Dynamically created HTML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Every written document ha</a:t>
            </a:r>
            <a:r>
              <a:rPr lang="en-US"/>
              <a:t>s</a:t>
            </a:r>
            <a:r>
              <a:rPr lang="en-US" i="0" u="none" strike="noStrike" cap="none">
                <a:solidFill>
                  <a:srgbClr val="434343"/>
                </a:solidFill>
              </a:rPr>
              <a:t> some structure</a:t>
            </a:r>
            <a:br>
              <a:rPr lang="en-US" i="0" u="none" strike="noStrike" cap="none">
                <a:solidFill>
                  <a:srgbClr val="434343"/>
                </a:solidFill>
              </a:rPr>
            </a:b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Newspapers</a:t>
            </a:r>
            <a:endParaRPr/>
          </a:p>
          <a:p>
            <a:pPr marL="914400" marR="0" lvl="0" indent="-3810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lang="en-US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Titles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lang="en-US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Subtitles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lang="en-US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Paragraphs</a:t>
            </a:r>
            <a:br>
              <a:rPr lang="en-US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Bank Form</a:t>
            </a:r>
            <a:endParaRPr/>
          </a:p>
          <a:p>
            <a:pPr marL="914400" marR="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lang="en-US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Sections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lang="en-US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Question with response area</a:t>
            </a:r>
            <a:endParaRPr sz="2400"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Web Page Structure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257" name="Google Shape;2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725" y="3154475"/>
            <a:ext cx="6196825" cy="36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What is HTML used for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i="0" u="none" strike="noStrike" cap="none">
                <a:solidFill>
                  <a:srgbClr val="434343"/>
                </a:solidFill>
              </a:rPr>
              <a:t>HTML is used for specifying </a:t>
            </a:r>
            <a:r>
              <a:rPr lang="en-US" b="1" i="0" u="none" strike="noStrike" cap="none">
                <a:solidFill>
                  <a:srgbClr val="FF9900"/>
                </a:solidFill>
              </a:rPr>
              <a:t>page structure</a:t>
            </a:r>
            <a:endParaRPr>
              <a:solidFill>
                <a:srgbClr val="FF9900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7" descr="https://lh3.googleusercontent.com/B26E7osoVsiFWLCbm-M7ouIUJ1-Ix3_sNqThmGUAB1CzDX7nAiccvPQof09aT6cP--NVMZU5OGYFJtVZMxiD1nIFUDl61iQbL-c-sLkjE2a3Uiw5W77xhwFJc_Fqr6S-Bx1BimT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5549" y="2384700"/>
            <a:ext cx="8529501" cy="42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Basic HTML page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270" name="Google Shape;270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Page structure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76" name="Google Shape;276;p19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Element</a:t>
            </a:r>
            <a:endParaRPr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○"/>
            </a:pPr>
            <a:r>
              <a:rPr lang="en-US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Opening tag </a:t>
            </a:r>
            <a:r>
              <a:rPr lang="en-US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&lt;tag&gt;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○"/>
            </a:pPr>
            <a:r>
              <a:rPr lang="en-US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Closing tag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&lt;/tag&gt;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○"/>
            </a:pPr>
            <a:r>
              <a:rPr lang="en-US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Attributes</a:t>
            </a:r>
            <a:br>
              <a:rPr lang="en-US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b="1" i="0" u="none" strike="noStrike" cap="none">
                <a:solidFill>
                  <a:srgbClr val="FF9900"/>
                </a:solidFill>
              </a:rPr>
              <a:t>&lt;html&gt;</a:t>
            </a:r>
            <a:r>
              <a:rPr lang="en-US" i="0" u="none" strike="noStrike" cap="none">
                <a:solidFill>
                  <a:srgbClr val="FF9900"/>
                </a:solidFill>
              </a:rPr>
              <a:t> </a:t>
            </a:r>
            <a:r>
              <a:rPr lang="en-US" i="0" u="none" strike="noStrike" cap="none">
                <a:solidFill>
                  <a:srgbClr val="434343"/>
                </a:solidFill>
              </a:rPr>
              <a:t>- HTML page (root) 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b="1" i="0" u="none" strike="noStrike" cap="none">
                <a:solidFill>
                  <a:srgbClr val="FF9900"/>
                </a:solidFill>
              </a:rPr>
              <a:t>&lt;body&gt;</a:t>
            </a:r>
            <a:r>
              <a:rPr lang="en-US" i="0" u="none" strike="noStrike" cap="none">
                <a:solidFill>
                  <a:srgbClr val="434343"/>
                </a:solidFill>
              </a:rPr>
              <a:t> - content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b="1" i="0" u="none" strike="noStrike" cap="none">
                <a:solidFill>
                  <a:srgbClr val="FF9900"/>
                </a:solidFill>
              </a:rPr>
              <a:t>&lt;h1&gt;</a:t>
            </a:r>
            <a:r>
              <a:rPr lang="en-US" i="0" u="none" strike="noStrike" cap="none">
                <a:solidFill>
                  <a:srgbClr val="434343"/>
                </a:solidFill>
              </a:rPr>
              <a:t> - title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b="1" i="0" u="none" strike="noStrike" cap="none">
                <a:solidFill>
                  <a:srgbClr val="FF9900"/>
                </a:solidFill>
              </a:rPr>
              <a:t>&lt;p&gt;</a:t>
            </a:r>
            <a:r>
              <a:rPr lang="en-US" i="0" u="none" strike="noStrike" cap="none">
                <a:solidFill>
                  <a:srgbClr val="434343"/>
                </a:solidFill>
              </a:rPr>
              <a:t> - paragraph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277" name="Google Shape;277;p19" descr="Screen Shot 2017-09-06 at 10.23.1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000" y="3154475"/>
            <a:ext cx="6044602" cy="359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Element attributes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Part of an opening tag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/>
              <a:t>They c</a:t>
            </a:r>
            <a:r>
              <a:rPr lang="en-US" i="0" u="none" strike="noStrike" cap="none">
                <a:solidFill>
                  <a:srgbClr val="434343"/>
                </a:solidFill>
              </a:rPr>
              <a:t>on</a:t>
            </a:r>
            <a:r>
              <a:rPr lang="en-US"/>
              <a:t>sist</a:t>
            </a:r>
            <a:r>
              <a:rPr lang="en-US" i="0" u="none" strike="noStrike" cap="none">
                <a:solidFill>
                  <a:srgbClr val="434343"/>
                </a:solidFill>
              </a:rPr>
              <a:t> </a:t>
            </a:r>
            <a:r>
              <a:rPr lang="en-US"/>
              <a:t>of</a:t>
            </a:r>
            <a:r>
              <a:rPr lang="en-US" i="0" u="none" strike="noStrike" cap="none">
                <a:solidFill>
                  <a:srgbClr val="434343"/>
                </a:solidFill>
              </a:rPr>
              <a:t> a name/value pair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284" name="Google Shape;284;p20" descr="creen Shot 2017-09-06 at 10.51.2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112" y="2865138"/>
            <a:ext cx="5795774" cy="1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 descr="creen Shot 2017-09-06 at 11.00.02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8500" y="4888923"/>
            <a:ext cx="5795774" cy="196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ctrTitle"/>
          </p:nvPr>
        </p:nvSpPr>
        <p:spPr>
          <a:xfrm>
            <a:off x="4969564" y="2481397"/>
            <a:ext cx="613244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lang="en-US" sz="6000" i="0" u="none" strike="noStrike" cap="non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Head and Title elements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91" name="Google Shape;291;p21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i="0" u="none" strike="noStrike" cap="none">
                <a:solidFill>
                  <a:srgbClr val="FF9900"/>
                </a:solidFill>
              </a:rPr>
              <a:t>&lt;head&gt;</a:t>
            </a:r>
            <a:endParaRPr b="1">
              <a:solidFill>
                <a:srgbClr val="FF9900"/>
              </a:solidFill>
            </a:endParaRPr>
          </a:p>
          <a:p>
            <a:pPr marL="914400" marR="0" lvl="0" indent="-4191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Before the &lt;body&gt;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Content is not visible to the user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Contains web page information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None/>
            </a:pPr>
            <a:r>
              <a:rPr lang="en-US" sz="1800"/>
              <a:t/>
            </a:r>
            <a:br>
              <a:rPr lang="en-US" sz="1800"/>
            </a:br>
            <a:r>
              <a:rPr lang="en-US" b="1" i="0" u="none" strike="noStrike" cap="none">
                <a:solidFill>
                  <a:srgbClr val="FF9900"/>
                </a:solidFill>
              </a:rPr>
              <a:t>&lt;title&gt;</a:t>
            </a:r>
            <a:endParaRPr b="1">
              <a:solidFill>
                <a:srgbClr val="FF9900"/>
              </a:solidFill>
            </a:endParaRPr>
          </a:p>
          <a:p>
            <a:pPr marL="914400" marR="0" lvl="0" indent="-4191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Defines title of the window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 of the </a:t>
            </a:r>
            <a:r>
              <a:rPr lang="en-US" b="1"/>
              <a:t>&lt;</a:t>
            </a:r>
            <a:r>
              <a:rPr lang="en-US" sz="3000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head&gt; </a:t>
            </a: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element</a:t>
            </a:r>
            <a:endParaRPr sz="3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Head and Title example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297" name="Google Shape;29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8800" y="5106075"/>
            <a:ext cx="7623000" cy="15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8799" y="1513701"/>
            <a:ext cx="7622950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sz="4400" i="0" u="none" strike="noStrike" cap="none">
                <a:solidFill>
                  <a:srgbClr val="434343"/>
                </a:solidFill>
              </a:rPr>
              <a:t>Creating Web Page	</a:t>
            </a:r>
            <a:endParaRPr sz="4400"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04" name="Google Shape;304;p23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HTML is a </a:t>
            </a:r>
            <a:r>
              <a:rPr lang="en-US" b="1" i="0" u="none" strike="noStrike" cap="none">
                <a:solidFill>
                  <a:srgbClr val="FF9900"/>
                </a:solidFill>
              </a:rPr>
              <a:t>text document</a:t>
            </a:r>
            <a:endParaRPr b="1">
              <a:solidFill>
                <a:srgbClr val="FF9900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Open some text editor (Notepad)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Create some HTML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Save file with </a:t>
            </a:r>
            <a:r>
              <a:rPr lang="en-US" b="1" i="0" u="none" strike="noStrike" cap="none">
                <a:solidFill>
                  <a:srgbClr val="FF9900"/>
                </a:solidFill>
              </a:rPr>
              <a:t>.html</a:t>
            </a:r>
            <a:r>
              <a:rPr lang="en-US" i="0" u="none" strike="noStrike" cap="none">
                <a:solidFill>
                  <a:srgbClr val="434343"/>
                </a:solidFill>
              </a:rPr>
              <a:t> extension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Find and open saved file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9325" y="4167450"/>
            <a:ext cx="6012325" cy="26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Visual Studio Code IDE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b="1" i="0" u="none" strike="noStrike" cap="none">
                <a:solidFill>
                  <a:srgbClr val="FF9900"/>
                </a:solidFill>
              </a:rPr>
              <a:t>IDE</a:t>
            </a:r>
            <a:r>
              <a:rPr lang="en-US" i="0" u="none" strike="noStrike" cap="none">
                <a:solidFill>
                  <a:srgbClr val="434343"/>
                </a:solidFill>
              </a:rPr>
              <a:t> - Integrated </a:t>
            </a:r>
            <a:r>
              <a:rPr lang="en-US"/>
              <a:t>D</a:t>
            </a:r>
            <a:r>
              <a:rPr lang="en-US" i="0" u="none" strike="noStrike" cap="none">
                <a:solidFill>
                  <a:srgbClr val="434343"/>
                </a:solidFill>
              </a:rPr>
              <a:t>evelopment </a:t>
            </a:r>
            <a:r>
              <a:rPr lang="en-US"/>
              <a:t>E</a:t>
            </a:r>
            <a:r>
              <a:rPr lang="en-US" i="0" u="none" strike="noStrike" cap="none">
                <a:solidFill>
                  <a:srgbClr val="434343"/>
                </a:solidFill>
              </a:rPr>
              <a:t>nvironment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Frontend IDE’s</a:t>
            </a:r>
            <a:endParaRPr/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Sublime Text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Atom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WebStorm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3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2950" y="2277700"/>
            <a:ext cx="8470248" cy="50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5029201" y="1540566"/>
            <a:ext cx="6112122" cy="332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DEMO</a:t>
            </a:r>
            <a:endParaRPr sz="600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>
            <a:spLocks noGrp="1"/>
          </p:cNvSpPr>
          <p:nvPr>
            <p:ph type="title"/>
          </p:nvPr>
        </p:nvSpPr>
        <p:spPr>
          <a:xfrm>
            <a:off x="15160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What is DOCTYPE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28" name="Google Shape;328;p27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There w</a:t>
            </a:r>
            <a:r>
              <a:rPr lang="en-US"/>
              <a:t>ere</a:t>
            </a:r>
            <a:r>
              <a:rPr lang="en-US" i="0" u="none" strike="noStrike" cap="none">
                <a:solidFill>
                  <a:srgbClr val="434343"/>
                </a:solidFill>
              </a:rPr>
              <a:t> multiple versions of HTML</a:t>
            </a:r>
            <a:endParaRPr/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-US" i="0" u="none" strike="noStrike" cap="none">
                <a:solidFill>
                  <a:srgbClr val="434343"/>
                </a:solidFill>
              </a:rPr>
              <a:t>HTML 4</a:t>
            </a:r>
            <a:endParaRPr/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-US" i="0" u="none" strike="noStrike" cap="none">
                <a:solidFill>
                  <a:srgbClr val="434343"/>
                </a:solidFill>
              </a:rPr>
              <a:t>XHTML</a:t>
            </a:r>
            <a:endParaRPr/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-US" i="0" u="none" strike="noStrike" cap="none">
                <a:solidFill>
                  <a:srgbClr val="434343"/>
                </a:solidFill>
              </a:rPr>
              <a:t>HTML 5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Browser can interpret code </a:t>
            </a:r>
            <a:r>
              <a:rPr lang="en-US"/>
              <a:t>incorrectly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/>
              <a:t>I</a:t>
            </a:r>
            <a:r>
              <a:rPr lang="en-US" i="0" u="none" strike="noStrike" cap="none">
                <a:solidFill>
                  <a:srgbClr val="434343"/>
                </a:solidFill>
              </a:rPr>
              <a:t>nformation to the browser about </a:t>
            </a:r>
            <a:r>
              <a:rPr lang="en-US"/>
              <a:t>the</a:t>
            </a:r>
            <a:r>
              <a:rPr lang="en-US" i="0" u="none" strike="noStrike" cap="none">
                <a:solidFill>
                  <a:srgbClr val="434343"/>
                </a:solidFill>
              </a:rPr>
              <a:t> used HTML version</a:t>
            </a:r>
            <a:endParaRPr i="0" u="none" strike="noStrike" cap="none">
              <a:solidFill>
                <a:srgbClr val="434343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Placed </a:t>
            </a:r>
            <a:r>
              <a:rPr lang="en-US"/>
              <a:t>i</a:t>
            </a:r>
            <a:r>
              <a:rPr lang="en-US" i="0" u="none" strike="noStrike" cap="none">
                <a:solidFill>
                  <a:srgbClr val="434343"/>
                </a:solidFill>
              </a:rPr>
              <a:t>n the first line of an HTML document</a:t>
            </a:r>
            <a:endParaRPr i="0" u="none" strike="noStrike" cap="non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Doctype examples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34" name="Google Shape;334;p28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HTML 4.01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XHTML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HTML 5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8296" y="1539704"/>
            <a:ext cx="5969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8296" y="3267754"/>
            <a:ext cx="73025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8296" y="4958329"/>
            <a:ext cx="22860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Comments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Explanation for developer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Ignored by browser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Starts with </a:t>
            </a:r>
            <a:r>
              <a:rPr lang="en-US" b="1" i="0" u="none" strike="noStrike" cap="none">
                <a:solidFill>
                  <a:srgbClr val="FF9900"/>
                </a:solidFill>
              </a:rPr>
              <a:t>&lt;!--</a:t>
            </a:r>
            <a:endParaRPr>
              <a:solidFill>
                <a:srgbClr val="FF9900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Ends with </a:t>
            </a:r>
            <a:r>
              <a:rPr lang="en-US" b="1" i="0" u="none" strike="noStrike" cap="none">
                <a:solidFill>
                  <a:srgbClr val="FF9900"/>
                </a:solidFill>
              </a:rPr>
              <a:t>--&gt;</a:t>
            </a:r>
            <a:endParaRPr>
              <a:solidFill>
                <a:srgbClr val="FF9900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None/>
            </a:pPr>
            <a:endParaRPr i="0" u="none" strike="noStrike" cap="none">
              <a:solidFill>
                <a:srgbClr val="434343"/>
              </a:solidFill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2761" y="3101546"/>
            <a:ext cx="7695672" cy="365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5029201" y="1540566"/>
            <a:ext cx="6112122" cy="332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 i="0" u="none" strike="noStrike" cap="none">
                <a:solidFill>
                  <a:schemeClr val="lt1"/>
                </a:solidFill>
              </a:rPr>
              <a:t>Exercise</a:t>
            </a:r>
            <a:endParaRPr sz="600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How To Check Page Source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i="0" u="none" strike="noStrike" cap="none">
                <a:solidFill>
                  <a:srgbClr val="434343"/>
                </a:solidFill>
              </a:rPr>
              <a:t>Ctrl + U</a:t>
            </a:r>
            <a:endParaRPr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434343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1" descr="Screen Shot 2017-09-07 at 8.47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388" y="2305475"/>
            <a:ext cx="10167824" cy="4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2700" y="1879638"/>
            <a:ext cx="4857900" cy="38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2271" y="2182133"/>
            <a:ext cx="3869872" cy="322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/>
          <p:cNvSpPr txBox="1"/>
          <p:nvPr/>
        </p:nvSpPr>
        <p:spPr>
          <a:xfrm>
            <a:off x="5701073" y="3130874"/>
            <a:ext cx="12714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⬄</a:t>
            </a:r>
            <a:endParaRPr sz="8000" b="1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1439830" y="-1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Internet </a:t>
            </a:r>
            <a:r>
              <a:rPr lang="en-US">
                <a:solidFill>
                  <a:srgbClr val="FF9900"/>
                </a:solidFill>
              </a:rPr>
              <a:t>VS</a:t>
            </a:r>
            <a:r>
              <a:rPr lang="en-US"/>
              <a:t> Web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Inspect Web Page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62" name="Google Shape;362;p32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-US" sz="2800"/>
              <a:t>Inspecting page (</a:t>
            </a:r>
            <a:r>
              <a:rPr lang="en-US" sz="2800" b="1" i="0" u="none" strike="noStrike" cap="none">
                <a:solidFill>
                  <a:srgbClr val="FF9900"/>
                </a:solidFill>
              </a:rPr>
              <a:t>Ctrl + Shift + I</a:t>
            </a:r>
            <a:r>
              <a:rPr lang="en-US" sz="2800" i="0" u="none" strike="noStrike" cap="none">
                <a:solidFill>
                  <a:srgbClr val="434343"/>
                </a:solidFill>
              </a:rPr>
              <a:t>)</a:t>
            </a:r>
            <a:endParaRPr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-US" sz="2800" i="0" u="none" strike="noStrike" cap="none">
                <a:solidFill>
                  <a:srgbClr val="434343"/>
                </a:solidFill>
              </a:rPr>
              <a:t>Mobile view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22" y="2801389"/>
            <a:ext cx="11114212" cy="374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References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Request/Response -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https://goo.gl/gXMZJV</a:t>
            </a:r>
            <a:endParaRPr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browser displays page -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https://goo.gl/txgWDa</a:t>
            </a:r>
            <a:endParaRPr b="0" i="0" u="sng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Structure:  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https://goo.gl/k3YAsx</a:t>
            </a:r>
            <a:endParaRPr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HTML history: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https://goo.gl/XDh7xi</a:t>
            </a:r>
            <a:endParaRPr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Doctype: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https://goo.gl/Q8WmVb</a:t>
            </a:r>
            <a:endParaRPr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Comments: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https://goo.gl/JwxsNh</a:t>
            </a:r>
            <a:endParaRPr b="0" i="0" u="sng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Page source: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https://goo.gl/GVUiZh</a:t>
            </a:r>
            <a:endParaRPr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Developer tools: </a:t>
            </a:r>
            <a:r>
              <a:rPr lang="en-US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https://goo.gl/69asdc</a:t>
            </a:r>
            <a:endParaRPr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3475" y="3923125"/>
            <a:ext cx="6502326" cy="28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Hardware infrastructure</a:t>
            </a:r>
            <a:endParaRPr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Global network of devices</a:t>
            </a:r>
            <a:endParaRPr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Protocols allow communication</a:t>
            </a:r>
            <a:endParaRPr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How internet is born</a:t>
            </a:r>
            <a:endParaRPr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1960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○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ARPAnet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1439830" y="-1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Internet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/>
              <a:t>World Wide Web or just WWW</a:t>
            </a:r>
            <a:endParaRPr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Internet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Provides documents (sites)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Documents can be located via URL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HTTP protocol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Created in 1990 at CERN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 Berners-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Lee</a:t>
            </a: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○"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Robert Cailliau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4400" y="4677275"/>
            <a:ext cx="6191650" cy="25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>
            <a:spLocks noGrp="1"/>
          </p:cNvSpPr>
          <p:nvPr>
            <p:ph type="title"/>
          </p:nvPr>
        </p:nvSpPr>
        <p:spPr>
          <a:xfrm>
            <a:off x="1439830" y="-1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Web (World Wide Web or WWW)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249" y="2031123"/>
            <a:ext cx="3495140" cy="40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1439830" y="-1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Internet </a:t>
            </a:r>
            <a:r>
              <a:rPr lang="en-US">
                <a:solidFill>
                  <a:srgbClr val="FF9900"/>
                </a:solidFill>
              </a:rPr>
              <a:t>AND</a:t>
            </a:r>
            <a:r>
              <a:rPr lang="en-US"/>
              <a:t> Web</a:t>
            </a:r>
            <a:endParaRPr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633" y="2031125"/>
            <a:ext cx="7269867" cy="4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References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196" name="Google Shape;196;p7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Internet vs Web - </a:t>
            </a:r>
            <a:r>
              <a:rPr lang="en-US" i="0" u="sng" strike="noStrike" cap="none">
                <a:solidFill>
                  <a:schemeClr val="hlink"/>
                </a:solidFill>
                <a:hlinkClick r:id="rId3"/>
              </a:rPr>
              <a:t>https://goo.gl/YbEVN5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Web - </a:t>
            </a:r>
            <a:r>
              <a:rPr lang="en-US" i="0" u="sng" strike="noStrike" cap="none">
                <a:solidFill>
                  <a:schemeClr val="hlink"/>
                </a:solidFill>
                <a:hlinkClick r:id="rId4"/>
              </a:rPr>
              <a:t>https://goo.gl/u5HvGE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i="0" u="none" strike="noStrike" cap="none">
                <a:solidFill>
                  <a:srgbClr val="434343"/>
                </a:solidFill>
              </a:rPr>
              <a:t>History of Web - </a:t>
            </a:r>
            <a:r>
              <a:rPr lang="en-US" i="0" u="sng" strike="noStrike" cap="none">
                <a:solidFill>
                  <a:schemeClr val="hlink"/>
                </a:solidFill>
                <a:hlinkClick r:id="rId5"/>
              </a:rPr>
              <a:t>https://goo.gl/MXnbxM</a:t>
            </a:r>
            <a:endParaRPr i="0" u="none" strike="noStrike" cap="non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How People Access The Web</a:t>
            </a:r>
            <a:endParaRPr b="0"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03" name="Google Shape;203;p8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●"/>
            </a:pPr>
            <a:r>
              <a:rPr lang="en-US"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 (initiates request)</a:t>
            </a: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●"/>
            </a:pPr>
            <a:r>
              <a:rPr lang="en-US"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Server (serv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es </a:t>
            </a:r>
            <a:r>
              <a:rPr lang="en-US"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document)</a:t>
            </a: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●"/>
            </a:pPr>
            <a:r>
              <a:rPr lang="en-US"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Web Browser</a:t>
            </a: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●"/>
            </a:pPr>
            <a:r>
              <a:rPr lang="en-US"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205" y="3495230"/>
            <a:ext cx="8933974" cy="329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>
            <a:spLocks noGrp="1"/>
          </p:cNvSpPr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URL</a:t>
            </a:r>
            <a:endParaRPr i="0" u="none" strike="noStrike" cap="none">
              <a:solidFill>
                <a:srgbClr val="434343"/>
              </a:solidFill>
            </a:endParaRPr>
          </a:p>
        </p:txBody>
      </p:sp>
      <p:sp>
        <p:nvSpPr>
          <p:cNvPr id="211" name="Google Shape;211;p9"/>
          <p:cNvSpPr txBox="1">
            <a:spLocks noGrp="1"/>
          </p:cNvSpPr>
          <p:nvPr>
            <p:ph type="body" idx="1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i="0" u="none" strike="noStrike" cap="none">
                <a:solidFill>
                  <a:srgbClr val="434343"/>
                </a:solidFill>
              </a:rPr>
              <a:t>Uniform Resource Locator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72761"/>
            <a:ext cx="10515600" cy="405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1897</Words>
  <Application>Microsoft Office PowerPoint</Application>
  <PresentationFormat>Widescreen</PresentationFormat>
  <Paragraphs>263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Roboto</vt:lpstr>
      <vt:lpstr>Calibri</vt:lpstr>
      <vt:lpstr>Arial</vt:lpstr>
      <vt:lpstr>Office Theme</vt:lpstr>
      <vt:lpstr>Simple Light</vt:lpstr>
      <vt:lpstr>PowerPoint Presentation</vt:lpstr>
      <vt:lpstr>WEB</vt:lpstr>
      <vt:lpstr>Internet VS Web </vt:lpstr>
      <vt:lpstr>Internet</vt:lpstr>
      <vt:lpstr>Web (World Wide Web or WWW)</vt:lpstr>
      <vt:lpstr>Internet AND Web</vt:lpstr>
      <vt:lpstr>References</vt:lpstr>
      <vt:lpstr>How People Access The Web</vt:lpstr>
      <vt:lpstr>URL</vt:lpstr>
      <vt:lpstr>References</vt:lpstr>
      <vt:lpstr>How Web Page Is Served</vt:lpstr>
      <vt:lpstr>How Web Page Is Constructed I</vt:lpstr>
      <vt:lpstr>How Web Page Is Constructed II</vt:lpstr>
      <vt:lpstr>How Web Page Is Constructed III</vt:lpstr>
      <vt:lpstr>Web Page Structure</vt:lpstr>
      <vt:lpstr>What is HTML used for</vt:lpstr>
      <vt:lpstr>Basic HTML page</vt:lpstr>
      <vt:lpstr>Page structure</vt:lpstr>
      <vt:lpstr>Element attributes</vt:lpstr>
      <vt:lpstr>Head and Title elements</vt:lpstr>
      <vt:lpstr>Head and Title example</vt:lpstr>
      <vt:lpstr>Creating Web Page </vt:lpstr>
      <vt:lpstr>Visual Studio Code IDE</vt:lpstr>
      <vt:lpstr>DEMO</vt:lpstr>
      <vt:lpstr>What is DOCTYPE</vt:lpstr>
      <vt:lpstr>Doctype examples</vt:lpstr>
      <vt:lpstr>Comments</vt:lpstr>
      <vt:lpstr>Exercise</vt:lpstr>
      <vt:lpstr>How To Check Page Source</vt:lpstr>
      <vt:lpstr>Inspect Web Page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Latitude</dc:creator>
  <cp:lastModifiedBy>Windows User</cp:lastModifiedBy>
  <cp:revision>2</cp:revision>
  <dcterms:modified xsi:type="dcterms:W3CDTF">2021-02-16T18:34:58Z</dcterms:modified>
</cp:coreProperties>
</file>